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5" r:id="rId2"/>
    <p:sldId id="287" r:id="rId3"/>
    <p:sldId id="288" r:id="rId4"/>
    <p:sldId id="258" r:id="rId5"/>
    <p:sldId id="286" r:id="rId6"/>
    <p:sldId id="289" r:id="rId7"/>
    <p:sldId id="290" r:id="rId8"/>
    <p:sldId id="291" r:id="rId9"/>
    <p:sldId id="293" r:id="rId10"/>
    <p:sldId id="296" r:id="rId11"/>
    <p:sldId id="297" r:id="rId12"/>
    <p:sldId id="298" r:id="rId13"/>
    <p:sldId id="294" r:id="rId14"/>
    <p:sldId id="299" r:id="rId15"/>
    <p:sldId id="300" r:id="rId16"/>
    <p:sldId id="30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42" autoAdjust="0"/>
  </p:normalViewPr>
  <p:slideViewPr>
    <p:cSldViewPr>
      <p:cViewPr varScale="1">
        <p:scale>
          <a:sx n="95" d="100"/>
          <a:sy n="95" d="100"/>
        </p:scale>
        <p:origin x="150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99658-E43B-4F71-9739-869ED8D12FF5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48501-8D4F-4385-B2FB-C8A4254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84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28817-B440-0242-9B8B-DD8C5AC65B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14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solidFill>
                  <a:schemeClr val="tx2"/>
                </a:solidFill>
              </a:rPr>
              <a:t>SAY (start): My research is focused on developing rigorous formal techniques for solving security problems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/>
                </a:solidFill>
              </a:rPr>
              <a:t>SAY (end):</a:t>
            </a:r>
            <a:r>
              <a:rPr lang="en-US" b="1" baseline="0" dirty="0" smtClean="0">
                <a:solidFill>
                  <a:schemeClr val="tx2"/>
                </a:solidFill>
              </a:rPr>
              <a:t> Finally, my research has resulted in many innovative tools that I will leverage for this project.</a:t>
            </a:r>
            <a:endParaRPr lang="en-US" b="1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NO: Add logos of tools? Then would have the tools for formal methods – or just keep as is</a:t>
            </a:r>
            <a:endParaRPr lang="en-US" dirty="0" smtClean="0"/>
          </a:p>
          <a:p>
            <a:r>
              <a:rPr lang="en-US" dirty="0" smtClean="0"/>
              <a:t>NO: find better formal methods</a:t>
            </a:r>
            <a:r>
              <a:rPr lang="en-US" baseline="0" dirty="0" smtClean="0"/>
              <a:t> icon:</a:t>
            </a:r>
            <a:r>
              <a:rPr lang="en-US" dirty="0" smtClean="0"/>
              <a:t> logic formulas, logical deduction rules, types / typing rules,</a:t>
            </a:r>
            <a:r>
              <a:rPr lang="en-US" baseline="0" dirty="0" smtClean="0"/>
              <a:t> math, a big lambda, etc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Bugs</a:t>
            </a:r>
            <a:r>
              <a:rPr lang="en-US" baseline="0" dirty="0" smtClean="0"/>
              <a:t> both in the protocol and it’s implementation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5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9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do</a:t>
            </a:r>
            <a:r>
              <a:rPr lang="en-US" baseline="0" dirty="0" smtClean="0"/>
              <a:t> a map, like </a:t>
            </a:r>
            <a:r>
              <a:rPr lang="en-US" baseline="0" dirty="0" err="1" smtClean="0"/>
              <a:t>Catiusha</a:t>
            </a:r>
            <a:r>
              <a:rPr lang="en-US" baseline="0" dirty="0" smtClean="0"/>
              <a:t>, both for our nationalities, trajectories and </a:t>
            </a:r>
            <a:r>
              <a:rPr lang="en-US" baseline="0" smtClean="0"/>
              <a:t>our collaborators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Distributed system,</a:t>
            </a:r>
            <a:r>
              <a:rPr lang="en-US" baseline="0" dirty="0"/>
              <a:t> networking, cryptography.</a:t>
            </a:r>
            <a:endParaRPr lang="en-US" dirty="0"/>
          </a:p>
          <a:p>
            <a:r>
              <a:rPr lang="en-US" dirty="0"/>
              <a:t>Complex,</a:t>
            </a:r>
            <a:r>
              <a:rPr lang="en-US" baseline="0" dirty="0"/>
              <a:t> but not necessarily large. </a:t>
            </a:r>
          </a:p>
          <a:p>
            <a:r>
              <a:rPr lang="en-US" baseline="0" dirty="0"/>
              <a:t>Smaller than a browser or an OS, for example.</a:t>
            </a:r>
          </a:p>
          <a:p>
            <a:r>
              <a:rPr lang="en-US" baseline="0" dirty="0"/>
              <a:t>Amenable to formal verification.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A5B87-607C-4943-88E9-30ED9315F7F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541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attacks and fixes. </a:t>
            </a:r>
          </a:p>
          <a:p>
            <a:r>
              <a:rPr lang="en-US" baseline="0" dirty="0"/>
              <a:t>More fundamental problems.</a:t>
            </a:r>
          </a:p>
          <a:p>
            <a:r>
              <a:rPr lang="en-US" baseline="0" dirty="0"/>
              <a:t>For example, the security goals are informal, revised after some attacks. </a:t>
            </a:r>
          </a:p>
          <a:p>
            <a:r>
              <a:rPr lang="en-US" baseline="0" dirty="0"/>
              <a:t>The APIs are hard to use securely—many misconfigured clients and servers.</a:t>
            </a:r>
          </a:p>
          <a:p>
            <a:r>
              <a:rPr lang="en-US" baseline="0" dirty="0"/>
              <a:t>And we found flaws in the standards too, not just their implementations.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A5B87-607C-4943-88E9-30ED9315F7F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4136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Fully-verified standards-compliant</a:t>
            </a:r>
            <a:r>
              <a:rPr lang="en-US" i="0" baseline="0" dirty="0"/>
              <a:t> </a:t>
            </a:r>
            <a:r>
              <a:rPr lang="en-US" baseline="0" dirty="0"/>
              <a:t>replacement</a:t>
            </a:r>
          </a:p>
          <a:p>
            <a:r>
              <a:rPr lang="en-US" baseline="0" dirty="0"/>
              <a:t>    - We will prove cryptographic security, not just eliminate bugs.  </a:t>
            </a:r>
          </a:p>
          <a:p>
            <a:r>
              <a:rPr lang="en-US" baseline="0" dirty="0"/>
              <a:t>    - As a result, we rule out both past attacks, and attacks we haven’t even thought of yet</a:t>
            </a:r>
            <a:endParaRPr lang="en-US" dirty="0"/>
          </a:p>
          <a:p>
            <a:r>
              <a:rPr lang="en-US" dirty="0"/>
              <a:t>Many academically</a:t>
            </a:r>
            <a:r>
              <a:rPr lang="en-US" baseline="0" dirty="0"/>
              <a:t> successful verification projects. Few deployments. Challenging research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A5B87-607C-4943-88E9-30ED9315F7F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7394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end:</a:t>
            </a:r>
            <a:r>
              <a:rPr lang="en-US" baseline="0" dirty="0" smtClean="0"/>
              <a:t> </a:t>
            </a:r>
            <a:r>
              <a:rPr lang="en-US" dirty="0" smtClean="0"/>
              <a:t>We have 2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DF45-96D3-447F-AB92-755FB02360C2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0BFEF-A801-4EC8-8081-4D02F838CCDD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DF8A0-67BF-49FF-B717-1E8285C88B16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8"/>
            <a:ext cx="8740142" cy="228370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17825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76D1-5FE4-4C35-9821-D249EB44BF8C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F1AD-6999-43E9-8CD1-52A600A6B909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6FB4A-4A75-43A6-AFA6-80DD3168D0DA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222D-F543-4383-8655-C915C14F059C}" type="datetime1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E38E0-A631-473A-83D8-F6800A812B75}" type="datetime1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6F24A-63E0-4C50-8733-1C5BEB1F5A4F}" type="datetime1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2B2A-B5FD-47F0-8795-313B139C1B80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03BB-2458-485D-AFE0-68C36C057A8A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0D09F-9059-43AC-A6DA-A69E4C72E658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307" y="0"/>
            <a:ext cx="1767693" cy="3962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0771"/>
            <a:ext cx="9144000" cy="432940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1663182"/>
            <a:ext cx="6400800" cy="738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tx1"/>
                </a:solidFill>
                <a:latin typeface="+mj-lt"/>
              </a:rPr>
              <a:t>C</a:t>
            </a:r>
            <a:r>
              <a:rPr lang="ro-RO" sz="3600" dirty="0" smtClean="0">
                <a:solidFill>
                  <a:schemeClr val="tx1"/>
                </a:solidFill>
                <a:latin typeface="+mj-lt"/>
              </a:rPr>
              <a:t>ătălin Hrițcu</a:t>
            </a:r>
            <a:r>
              <a:rPr lang="en-US" sz="3600" dirty="0" smtClean="0">
                <a:solidFill>
                  <a:schemeClr val="tx1"/>
                </a:solidFill>
                <a:latin typeface="+mj-lt"/>
              </a:rPr>
              <a:t>, Inria Paris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07" y="262842"/>
            <a:ext cx="6735787" cy="15097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15200" y="0"/>
            <a:ext cx="1828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HTTPS ecosystem critical, complex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5068553" y="4073653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***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86490" y="3752623"/>
            <a:ext cx="932936" cy="2858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TLS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72167" y="3360854"/>
            <a:ext cx="537519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X.509</a:t>
            </a:r>
            <a:endParaRPr 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11611" y="2956574"/>
            <a:ext cx="932936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HTTPS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2829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RSA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81737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SHA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872167" y="4538344"/>
            <a:ext cx="558316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ECDH</a:t>
            </a:r>
            <a:endParaRPr 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8052" y="5099956"/>
            <a:ext cx="1909394" cy="2769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1350" dirty="0">
                <a:latin typeface="+mn-lt"/>
              </a:rPr>
              <a:t>Network buffers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34931" y="4038436"/>
            <a:ext cx="0" cy="106152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618870" y="5608975"/>
            <a:ext cx="2669858" cy="30008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50" kern="0" dirty="0">
                <a:solidFill>
                  <a:prstClr val="black"/>
                </a:solidFill>
              </a:rPr>
              <a:t>Untrusted network (TCP, UDP, …)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952749" y="5373257"/>
            <a:ext cx="0" cy="2244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767153" y="4792166"/>
            <a:ext cx="1405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900" kern="0" dirty="0">
                <a:solidFill>
                  <a:prstClr val="black"/>
                </a:solidFill>
              </a:rPr>
              <a:t>Crypto Algorithms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85213" y="4538344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4Q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618871" y="2895506"/>
            <a:ext cx="2515854" cy="2569838"/>
          </a:xfrm>
          <a:prstGeom prst="roundRect">
            <a:avLst/>
          </a:prstGeom>
          <a:noFill/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350" ker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18870" y="1911318"/>
            <a:ext cx="2669858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GB" sz="1350" dirty="0">
                <a:latin typeface="+mn-lt"/>
              </a:rPr>
              <a:t>Services &amp; Applications</a:t>
            </a:r>
          </a:p>
        </p:txBody>
      </p:sp>
      <p:cxnSp>
        <p:nvCxnSpPr>
          <p:cNvPr id="32" name="Elbow Connector 31"/>
          <p:cNvCxnSpPr>
            <a:endCxn id="29" idx="3"/>
          </p:cNvCxnSpPr>
          <p:nvPr/>
        </p:nvCxnSpPr>
        <p:spPr>
          <a:xfrm rot="5400000">
            <a:off x="5763870" y="4286395"/>
            <a:ext cx="656766" cy="16084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>
            <a:stCxn id="22" idx="3"/>
          </p:cNvCxnSpPr>
          <p:nvPr/>
        </p:nvCxnSpPr>
        <p:spPr>
          <a:xfrm flipV="1">
            <a:off x="5908354" y="4457877"/>
            <a:ext cx="264323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4" name="Elbow Connector 33"/>
          <p:cNvCxnSpPr>
            <a:stCxn id="20" idx="1"/>
            <a:endCxn id="19" idx="0"/>
          </p:cNvCxnSpPr>
          <p:nvPr/>
        </p:nvCxnSpPr>
        <p:spPr>
          <a:xfrm rot="10800000" flipV="1">
            <a:off x="5140927" y="3117212"/>
            <a:ext cx="270684" cy="243642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35" name="Elbow Connector 34"/>
          <p:cNvCxnSpPr>
            <a:stCxn id="19" idx="2"/>
            <a:endCxn id="18" idx="1"/>
          </p:cNvCxnSpPr>
          <p:nvPr/>
        </p:nvCxnSpPr>
        <p:spPr>
          <a:xfrm rot="16200000" flipH="1">
            <a:off x="5407010" y="3416048"/>
            <a:ext cx="213400" cy="745564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595169" y="3357074"/>
            <a:ext cx="560081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ASN.1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409688" y="3530345"/>
            <a:ext cx="185483" cy="378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473620" y="3275338"/>
            <a:ext cx="1010871" cy="50783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Certification</a:t>
            </a:r>
            <a:r>
              <a:rPr lang="en-US" sz="1350" kern="0" dirty="0">
                <a:solidFill>
                  <a:prstClr val="black"/>
                </a:solidFill>
              </a:rPr>
              <a:t> Authority</a:t>
            </a:r>
          </a:p>
        </p:txBody>
      </p:sp>
      <p:cxnSp>
        <p:nvCxnSpPr>
          <p:cNvPr id="39" name="Straight Arrow Connector 38"/>
          <p:cNvCxnSpPr>
            <a:stCxn id="38" idx="3"/>
            <a:endCxn id="19" idx="1"/>
          </p:cNvCxnSpPr>
          <p:nvPr/>
        </p:nvCxnSpPr>
        <p:spPr>
          <a:xfrm>
            <a:off x="4484491" y="3517712"/>
            <a:ext cx="387677" cy="378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4998052" y="3678350"/>
            <a:ext cx="0" cy="62266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Oval 40"/>
          <p:cNvSpPr/>
          <p:nvPr/>
        </p:nvSpPr>
        <p:spPr>
          <a:xfrm>
            <a:off x="6346418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 dirty="0">
                <a:solidFill>
                  <a:prstClr val="black"/>
                </a:solidFill>
              </a:rPr>
              <a:t>Servers</a:t>
            </a:r>
          </a:p>
        </p:txBody>
      </p:sp>
      <p:sp>
        <p:nvSpPr>
          <p:cNvPr id="42" name="Oval 41"/>
          <p:cNvSpPr/>
          <p:nvPr/>
        </p:nvSpPr>
        <p:spPr>
          <a:xfrm>
            <a:off x="4003639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 dirty="0">
                <a:solidFill>
                  <a:prstClr val="black"/>
                </a:solidFill>
              </a:rPr>
              <a:t>Clients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8428" y="2299271"/>
            <a:ext cx="346247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IIS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94822" y="2294210"/>
            <a:ext cx="67929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Apache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10719" y="2293439"/>
            <a:ext cx="54922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Skype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02907" y="2294210"/>
            <a:ext cx="574029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Nginx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62576" y="2291709"/>
            <a:ext cx="488815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Edge</a:t>
            </a:r>
          </a:p>
        </p:txBody>
      </p:sp>
      <p:cxnSp>
        <p:nvCxnSpPr>
          <p:cNvPr id="50" name="Elbow Connector 49"/>
          <p:cNvCxnSpPr>
            <a:stCxn id="20" idx="3"/>
          </p:cNvCxnSpPr>
          <p:nvPr/>
        </p:nvCxnSpPr>
        <p:spPr>
          <a:xfrm>
            <a:off x="6344546" y="3117211"/>
            <a:ext cx="287508" cy="635411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476978" y="2291709"/>
            <a:ext cx="518960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cURL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29200" y="2296309"/>
            <a:ext cx="65531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WebKit</a:t>
            </a:r>
            <a:endParaRPr lang="en-US" sz="12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2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/>
          <p:cNvSpPr/>
          <p:nvPr/>
        </p:nvSpPr>
        <p:spPr>
          <a:xfrm>
            <a:off x="7620001" y="2783489"/>
            <a:ext cx="1207394" cy="1017430"/>
          </a:xfrm>
          <a:prstGeom prst="cloudCallout">
            <a:avLst>
              <a:gd name="adj1" fmla="val -80690"/>
              <a:gd name="adj2" fmla="val 572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201930" y="1749133"/>
            <a:ext cx="8740142" cy="3920341"/>
          </a:xfrm>
        </p:spPr>
        <p:txBody>
          <a:bodyPr>
            <a:normAutofit/>
          </a:bodyPr>
          <a:lstStyle/>
          <a:p>
            <a:pPr marL="130969" indent="-130969"/>
            <a:r>
              <a:rPr lang="en-US" sz="2400" b="1" dirty="0"/>
              <a:t>20 years of attacks &amp; fixes</a:t>
            </a:r>
            <a:br>
              <a:rPr lang="en-US" sz="2400" b="1" dirty="0"/>
            </a:br>
            <a:r>
              <a:rPr lang="en-US" sz="1800" dirty="0">
                <a:solidFill>
                  <a:prstClr val="black"/>
                </a:solidFill>
              </a:rPr>
              <a:t>  Buffer overflows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  Incorrect state machines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  Lax certificate parsing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  Weak or poorly implemented crypto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  Side channels</a:t>
            </a:r>
          </a:p>
          <a:p>
            <a:pPr marL="0" indent="0">
              <a:buNone/>
            </a:pPr>
            <a:endParaRPr lang="en-US" sz="3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</a:rPr>
              <a:t>    </a:t>
            </a:r>
            <a:r>
              <a:rPr lang="en-US" sz="1800" dirty="0">
                <a:solidFill>
                  <a:srgbClr val="FF0000"/>
                </a:solidFill>
              </a:rPr>
              <a:t>Informal security goals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Dangerous APIs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Flawed standards</a:t>
            </a:r>
          </a:p>
          <a:p>
            <a:pPr marL="130969" indent="-130969"/>
            <a:endParaRPr lang="en-US" sz="1800" dirty="0">
              <a:solidFill>
                <a:prstClr val="black"/>
              </a:solidFill>
            </a:endParaRPr>
          </a:p>
          <a:p>
            <a:pPr marL="130969" indent="-130969"/>
            <a:r>
              <a:rPr lang="en-US" sz="2400" b="1" dirty="0"/>
              <a:t>Mainstream implementations</a:t>
            </a:r>
            <a:br>
              <a:rPr lang="en-US" sz="2400" b="1" dirty="0"/>
            </a:br>
            <a:r>
              <a:rPr lang="en-US" sz="1800" dirty="0">
                <a:solidFill>
                  <a:prstClr val="black"/>
                </a:solidFill>
              </a:rPr>
              <a:t> OpenSSL, </a:t>
            </a:r>
            <a:r>
              <a:rPr lang="en-US" sz="1800" dirty="0" err="1">
                <a:solidFill>
                  <a:prstClr val="black"/>
                </a:solidFill>
              </a:rPr>
              <a:t>SChannel</a:t>
            </a:r>
            <a:r>
              <a:rPr lang="en-US" sz="1800" dirty="0">
                <a:solidFill>
                  <a:prstClr val="black"/>
                </a:solidFill>
              </a:rPr>
              <a:t>, NSS, …</a:t>
            </a:r>
            <a:r>
              <a:rPr lang="en-US" sz="1800" dirty="0">
                <a:solidFill>
                  <a:srgbClr val="FF0000"/>
                </a:solidFill>
              </a:rPr>
              <a:t/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Still patched every month!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HTTPS ecosystem critical, complex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5068553" y="4073653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***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86490" y="3752623"/>
            <a:ext cx="932936" cy="2858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TLS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72167" y="3360854"/>
            <a:ext cx="537519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X.509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1611" y="2956574"/>
            <a:ext cx="932936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HTTPS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2829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RSA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81737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SHA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3865" y="4538344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ECDH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8052" y="5099956"/>
            <a:ext cx="1909394" cy="2769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1350" dirty="0">
                <a:latin typeface="+mn-lt"/>
              </a:rPr>
              <a:t>Network buffers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34931" y="4038436"/>
            <a:ext cx="0" cy="106152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618870" y="5608975"/>
            <a:ext cx="2669858" cy="30008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50" kern="0" dirty="0">
                <a:solidFill>
                  <a:prstClr val="black"/>
                </a:solidFill>
              </a:rPr>
              <a:t>Untrusted network (TCP, UDP, …)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952749" y="5373257"/>
            <a:ext cx="0" cy="2244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767153" y="4792166"/>
            <a:ext cx="14055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kern="0" dirty="0">
                <a:solidFill>
                  <a:prstClr val="black"/>
                </a:solidFill>
              </a:rPr>
              <a:t>Crypto Algorithms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85213" y="4538344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4Q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618871" y="2895506"/>
            <a:ext cx="2515854" cy="2569838"/>
          </a:xfrm>
          <a:prstGeom prst="roundRect">
            <a:avLst/>
          </a:prstGeom>
          <a:noFill/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350" ker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18870" y="1911318"/>
            <a:ext cx="2669858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GB" sz="1350" dirty="0">
                <a:latin typeface="+mn-lt"/>
              </a:rPr>
              <a:t>Services &amp; Applications</a:t>
            </a:r>
          </a:p>
        </p:txBody>
      </p:sp>
      <p:cxnSp>
        <p:nvCxnSpPr>
          <p:cNvPr id="32" name="Elbow Connector 31"/>
          <p:cNvCxnSpPr>
            <a:endCxn id="29" idx="3"/>
          </p:cNvCxnSpPr>
          <p:nvPr/>
        </p:nvCxnSpPr>
        <p:spPr>
          <a:xfrm rot="5400000">
            <a:off x="5763870" y="4286395"/>
            <a:ext cx="656766" cy="16084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>
            <a:stCxn id="22" idx="3"/>
          </p:cNvCxnSpPr>
          <p:nvPr/>
        </p:nvCxnSpPr>
        <p:spPr>
          <a:xfrm flipV="1">
            <a:off x="5908354" y="4457877"/>
            <a:ext cx="264323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4" name="Elbow Connector 33"/>
          <p:cNvCxnSpPr>
            <a:stCxn id="20" idx="1"/>
            <a:endCxn id="19" idx="0"/>
          </p:cNvCxnSpPr>
          <p:nvPr/>
        </p:nvCxnSpPr>
        <p:spPr>
          <a:xfrm rot="10800000" flipV="1">
            <a:off x="5140927" y="3117212"/>
            <a:ext cx="270684" cy="243642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35" name="Elbow Connector 34"/>
          <p:cNvCxnSpPr>
            <a:stCxn id="19" idx="2"/>
            <a:endCxn id="18" idx="1"/>
          </p:cNvCxnSpPr>
          <p:nvPr/>
        </p:nvCxnSpPr>
        <p:spPr>
          <a:xfrm rot="16200000" flipH="1">
            <a:off x="5407010" y="3416048"/>
            <a:ext cx="213400" cy="745564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595169" y="3357074"/>
            <a:ext cx="560081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ASN.1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409688" y="3530345"/>
            <a:ext cx="185483" cy="378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605743" y="3306511"/>
            <a:ext cx="934860" cy="415498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kern="0" dirty="0">
                <a:solidFill>
                  <a:prstClr val="black"/>
                </a:solidFill>
              </a:rPr>
              <a:t>Certification Authority</a:t>
            </a:r>
          </a:p>
        </p:txBody>
      </p:sp>
      <p:cxnSp>
        <p:nvCxnSpPr>
          <p:cNvPr id="39" name="Straight Arrow Connector 38"/>
          <p:cNvCxnSpPr>
            <a:stCxn id="38" idx="3"/>
            <a:endCxn id="19" idx="1"/>
          </p:cNvCxnSpPr>
          <p:nvPr/>
        </p:nvCxnSpPr>
        <p:spPr>
          <a:xfrm>
            <a:off x="4540603" y="3502719"/>
            <a:ext cx="331565" cy="187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4998052" y="3678350"/>
            <a:ext cx="0" cy="62266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Oval 40"/>
          <p:cNvSpPr/>
          <p:nvPr/>
        </p:nvSpPr>
        <p:spPr>
          <a:xfrm>
            <a:off x="6346418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 dirty="0">
                <a:solidFill>
                  <a:prstClr val="black"/>
                </a:solidFill>
              </a:rPr>
              <a:t>Servers</a:t>
            </a:r>
          </a:p>
        </p:txBody>
      </p:sp>
      <p:sp>
        <p:nvSpPr>
          <p:cNvPr id="42" name="Oval 41"/>
          <p:cNvSpPr/>
          <p:nvPr/>
        </p:nvSpPr>
        <p:spPr>
          <a:xfrm>
            <a:off x="4003639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>
                <a:solidFill>
                  <a:prstClr val="black"/>
                </a:solidFill>
              </a:rPr>
              <a:t>Clients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8428" y="2299271"/>
            <a:ext cx="346247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IIS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94822" y="2294210"/>
            <a:ext cx="67929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Apache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10719" y="2293439"/>
            <a:ext cx="54922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Skype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02907" y="2294210"/>
            <a:ext cx="574029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Nginx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62576" y="2291709"/>
            <a:ext cx="488815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Edge</a:t>
            </a:r>
          </a:p>
        </p:txBody>
      </p:sp>
      <p:cxnSp>
        <p:nvCxnSpPr>
          <p:cNvPr id="50" name="Elbow Connector 49"/>
          <p:cNvCxnSpPr>
            <a:stCxn id="20" idx="3"/>
          </p:cNvCxnSpPr>
          <p:nvPr/>
        </p:nvCxnSpPr>
        <p:spPr>
          <a:xfrm>
            <a:off x="6344546" y="3117211"/>
            <a:ext cx="287508" cy="635411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3074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24" y="4980822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38" y="4671043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22" y="4001253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08" y="3659889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32" y="3236174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43" y="3057699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13" y="2878957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pngimg.com/upload/bug_PNG39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85" y="4253745"/>
            <a:ext cx="551066" cy="5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374978" y="5080357"/>
            <a:ext cx="2999135" cy="768962"/>
            <a:chOff x="0" y="-433833"/>
            <a:chExt cx="3998847" cy="1025282"/>
          </a:xfrm>
        </p:grpSpPr>
        <p:sp>
          <p:nvSpPr>
            <p:cNvPr id="8" name="Rectangle 7"/>
            <p:cNvSpPr/>
            <p:nvPr/>
          </p:nvSpPr>
          <p:spPr>
            <a:xfrm>
              <a:off x="0" y="-433833"/>
              <a:ext cx="3998847" cy="1025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/>
            <a:srcRect l="14125" r="63102"/>
            <a:stretch/>
          </p:blipFill>
          <p:spPr>
            <a:xfrm>
              <a:off x="25400" y="-376683"/>
              <a:ext cx="1909916" cy="44767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6"/>
            <a:srcRect t="7792"/>
            <a:stretch/>
          </p:blipFill>
          <p:spPr>
            <a:xfrm>
              <a:off x="22225" y="-57150"/>
              <a:ext cx="3962320" cy="629781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72" y="4026507"/>
            <a:ext cx="1055445" cy="124319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2" name="Picture 2" descr="http://pngimg.com/upload/bug_PNG39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610" y="2866105"/>
            <a:ext cx="750317" cy="80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476978" y="2291709"/>
            <a:ext cx="518960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cURL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29200" y="2296309"/>
            <a:ext cx="65531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WebKit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8800" y="988874"/>
            <a:ext cx="28393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  <a:ea typeface="+mj-ea"/>
                <a:cs typeface="+mj-cs"/>
              </a:rPr>
              <a:t>and broken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77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4618871" y="2895506"/>
            <a:ext cx="2515854" cy="2569838"/>
          </a:xfrm>
          <a:prstGeom prst="roundRect">
            <a:avLst/>
          </a:prstGeom>
          <a:noFill/>
          <a:ln w="28575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350" kern="0">
              <a:solidFill>
                <a:prstClr val="white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201931" y="1373898"/>
            <a:ext cx="3364368" cy="27587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Strong verified security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Widespread </a:t>
            </a:r>
            <a:r>
              <a:rPr lang="en-US" sz="2400" b="1" dirty="0" smtClean="0"/>
              <a:t>deployment</a:t>
            </a:r>
          </a:p>
          <a:p>
            <a:r>
              <a:rPr lang="en-US" sz="2400" dirty="0" smtClean="0"/>
              <a:t>efficiency</a:t>
            </a:r>
          </a:p>
          <a:p>
            <a:r>
              <a:rPr lang="en-US" sz="2400" dirty="0" smtClean="0"/>
              <a:t>interoperability</a:t>
            </a:r>
            <a:endParaRPr lang="en-US" sz="2400" dirty="0"/>
          </a:p>
          <a:p>
            <a:r>
              <a:rPr lang="en-US" sz="2400" dirty="0"/>
              <a:t>drop-in </a:t>
            </a:r>
            <a:r>
              <a:rPr lang="en-US" sz="2400" dirty="0" smtClean="0"/>
              <a:t>replacement</a:t>
            </a:r>
            <a:br>
              <a:rPr lang="en-US" sz="2400" dirty="0" smtClean="0"/>
            </a:br>
            <a:r>
              <a:rPr lang="en-US" sz="2400" dirty="0" smtClean="0"/>
              <a:t>for </a:t>
            </a:r>
            <a:r>
              <a:rPr lang="en-US" sz="2400" dirty="0"/>
              <a:t>OpenSSL</a:t>
            </a:r>
            <a:r>
              <a:rPr lang="en-US" sz="2400" dirty="0" smtClean="0"/>
              <a:t>, </a:t>
            </a:r>
            <a:r>
              <a:rPr lang="en-US" sz="2400" dirty="0"/>
              <a:t>NSS, </a:t>
            </a:r>
            <a:r>
              <a:rPr lang="en-US" sz="2400" dirty="0" smtClean="0"/>
              <a:t>...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Project Everest </a:t>
            </a:r>
            <a:r>
              <a:rPr lang="en-US" b="1" dirty="0"/>
              <a:t>Goals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68553" y="4073653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***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86490" y="3752623"/>
            <a:ext cx="932936" cy="28581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TLS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72167" y="3360854"/>
            <a:ext cx="537519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X.509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1611" y="2956574"/>
            <a:ext cx="932936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HTTPS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2829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RSA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81737" y="4301019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SHA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03865" y="4538344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ECDH</a:t>
            </a:r>
            <a:endParaRPr lang="en-US" sz="1350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8052" y="5099956"/>
            <a:ext cx="1909394" cy="27699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US" sz="1350" dirty="0">
                <a:latin typeface="+mn-lt"/>
              </a:rPr>
              <a:t>Network buffers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34931" y="4038436"/>
            <a:ext cx="0" cy="106152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618870" y="5608975"/>
            <a:ext cx="2669858" cy="300082"/>
          </a:xfrm>
          <a:prstGeom prst="rect">
            <a:avLst/>
          </a:prstGeom>
          <a:solidFill>
            <a:srgbClr val="E7E6E6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50" kern="0" dirty="0">
                <a:solidFill>
                  <a:prstClr val="black"/>
                </a:solidFill>
              </a:rPr>
              <a:t>Untrusted network (TCP, UDP, …)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952749" y="5373257"/>
            <a:ext cx="0" cy="2244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767153" y="4792166"/>
            <a:ext cx="14055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900" kern="0" dirty="0">
                <a:solidFill>
                  <a:prstClr val="black"/>
                </a:solidFill>
              </a:rPr>
              <a:t>Crypto Algorithms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85213" y="4538344"/>
            <a:ext cx="526618" cy="3137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350" kern="0" dirty="0">
                <a:solidFill>
                  <a:sysClr val="windowText" lastClr="000000"/>
                </a:solidFill>
              </a:rPr>
              <a:t>4Q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18870" y="1911318"/>
            <a:ext cx="2669858" cy="276999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en-GB" sz="1350" dirty="0">
                <a:latin typeface="+mn-lt"/>
              </a:rPr>
              <a:t>Services &amp; Applications</a:t>
            </a:r>
          </a:p>
        </p:txBody>
      </p:sp>
      <p:cxnSp>
        <p:nvCxnSpPr>
          <p:cNvPr id="32" name="Elbow Connector 31"/>
          <p:cNvCxnSpPr>
            <a:endCxn id="29" idx="3"/>
          </p:cNvCxnSpPr>
          <p:nvPr/>
        </p:nvCxnSpPr>
        <p:spPr>
          <a:xfrm rot="5400000">
            <a:off x="5763870" y="4286395"/>
            <a:ext cx="656766" cy="160847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>
            <a:stCxn id="22" idx="3"/>
          </p:cNvCxnSpPr>
          <p:nvPr/>
        </p:nvCxnSpPr>
        <p:spPr>
          <a:xfrm flipV="1">
            <a:off x="5908354" y="4457877"/>
            <a:ext cx="264323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cxnSp>
        <p:nvCxnSpPr>
          <p:cNvPr id="34" name="Elbow Connector 33"/>
          <p:cNvCxnSpPr>
            <a:stCxn id="20" idx="1"/>
            <a:endCxn id="19" idx="0"/>
          </p:cNvCxnSpPr>
          <p:nvPr/>
        </p:nvCxnSpPr>
        <p:spPr>
          <a:xfrm rot="10800000" flipV="1">
            <a:off x="5140927" y="3117212"/>
            <a:ext cx="270684" cy="243642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35" name="Elbow Connector 34"/>
          <p:cNvCxnSpPr>
            <a:stCxn id="19" idx="2"/>
            <a:endCxn id="18" idx="1"/>
          </p:cNvCxnSpPr>
          <p:nvPr/>
        </p:nvCxnSpPr>
        <p:spPr>
          <a:xfrm rot="16200000" flipH="1">
            <a:off x="5407010" y="3416048"/>
            <a:ext cx="213400" cy="745564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595169" y="3357074"/>
            <a:ext cx="560081" cy="321276"/>
          </a:xfrm>
          <a:prstGeom prst="rect">
            <a:avLst/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200" kern="0" dirty="0">
                <a:solidFill>
                  <a:sysClr val="windowText" lastClr="000000"/>
                </a:solidFill>
              </a:rPr>
              <a:t>ASN.1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409688" y="3530345"/>
            <a:ext cx="185483" cy="378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3605743" y="3306511"/>
            <a:ext cx="934860" cy="415498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kern="0" dirty="0">
                <a:solidFill>
                  <a:prstClr val="black"/>
                </a:solidFill>
              </a:rPr>
              <a:t>Certification Authority</a:t>
            </a:r>
          </a:p>
        </p:txBody>
      </p:sp>
      <p:cxnSp>
        <p:nvCxnSpPr>
          <p:cNvPr id="39" name="Straight Arrow Connector 38"/>
          <p:cNvCxnSpPr>
            <a:stCxn id="38" idx="3"/>
            <a:endCxn id="19" idx="1"/>
          </p:cNvCxnSpPr>
          <p:nvPr/>
        </p:nvCxnSpPr>
        <p:spPr>
          <a:xfrm>
            <a:off x="4540603" y="3502719"/>
            <a:ext cx="331565" cy="187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4998052" y="3678350"/>
            <a:ext cx="0" cy="62266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Oval 40"/>
          <p:cNvSpPr/>
          <p:nvPr/>
        </p:nvSpPr>
        <p:spPr>
          <a:xfrm>
            <a:off x="6346418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 dirty="0">
                <a:solidFill>
                  <a:prstClr val="black"/>
                </a:solidFill>
              </a:rPr>
              <a:t>Servers</a:t>
            </a:r>
          </a:p>
        </p:txBody>
      </p:sp>
      <p:sp>
        <p:nvSpPr>
          <p:cNvPr id="42" name="Oval 41"/>
          <p:cNvSpPr/>
          <p:nvPr/>
        </p:nvSpPr>
        <p:spPr>
          <a:xfrm>
            <a:off x="4003639" y="2400597"/>
            <a:ext cx="1606763" cy="577937"/>
          </a:xfrm>
          <a:prstGeom prst="ellipse">
            <a:avLst/>
          </a:prstGeom>
          <a:solidFill>
            <a:srgbClr val="4472C4">
              <a:lumMod val="20000"/>
              <a:lumOff val="80000"/>
            </a:srgbClr>
          </a:soli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GB" sz="1350" kern="0">
                <a:solidFill>
                  <a:prstClr val="black"/>
                </a:solidFill>
              </a:rPr>
              <a:t>Clients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8428" y="2299271"/>
            <a:ext cx="346247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IIS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94822" y="2294210"/>
            <a:ext cx="67929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Apache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10719" y="2293439"/>
            <a:ext cx="54922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Skype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02907" y="2294210"/>
            <a:ext cx="574029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Nginx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62576" y="2291709"/>
            <a:ext cx="488815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prstClr val="black"/>
                </a:solidFill>
              </a:rPr>
              <a:t>Edge</a:t>
            </a:r>
          </a:p>
        </p:txBody>
      </p:sp>
      <p:cxnSp>
        <p:nvCxnSpPr>
          <p:cNvPr id="50" name="Elbow Connector 49"/>
          <p:cNvCxnSpPr>
            <a:stCxn id="20" idx="3"/>
          </p:cNvCxnSpPr>
          <p:nvPr/>
        </p:nvCxnSpPr>
        <p:spPr>
          <a:xfrm>
            <a:off x="6344546" y="3117211"/>
            <a:ext cx="287508" cy="635411"/>
          </a:xfrm>
          <a:prstGeom prst="bentConnector2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3074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24" y="4980822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038" y="4671043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22" y="4001253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08" y="3659889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32" y="3236174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43" y="3057699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pngimg.com/upload/bug_PNG39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13" y="2878957"/>
            <a:ext cx="437994" cy="47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93963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774589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357870" y="2534625"/>
            <a:ext cx="267360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823727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479182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76978" y="2291709"/>
            <a:ext cx="518960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cURL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2296309"/>
            <a:ext cx="655311" cy="276999"/>
          </a:xfrm>
          <a:prstGeom prst="rect">
            <a:avLst/>
          </a:prstGeom>
          <a:solidFill>
            <a:schemeClr val="bg1"/>
          </a:solidFill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WebKit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pic>
        <p:nvPicPr>
          <p:cNvPr id="79" name="Picture 2" descr="http://pngimg.com/upload/bug_PNG39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85" y="4253745"/>
            <a:ext cx="551066" cy="59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ounded Rectangle 56"/>
          <p:cNvSpPr/>
          <p:nvPr/>
        </p:nvSpPr>
        <p:spPr>
          <a:xfrm>
            <a:off x="4510644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103467" y="2534625"/>
            <a:ext cx="421481" cy="1052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2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18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46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55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0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6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00"/>
                            </p:stCondLst>
                            <p:childTnLst>
                              <p:par>
                                <p:cTn id="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6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600"/>
                            </p:stCondLst>
                            <p:childTnLst>
                              <p:par>
                                <p:cTn id="7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707"/>
                                      </p:to>
                                    </p:animClr>
                                    <p:set>
                                      <p:cBhvr>
                                        <p:cTn id="74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800"/>
                            </p:stCondLst>
                            <p:childTnLst>
                              <p:par>
                                <p:cTn id="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7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300"/>
                            </p:stCondLst>
                            <p:childTnLst>
                              <p:par>
                                <p:cTn id="8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3F5B1"/>
                                      </p:to>
                                    </p:animClr>
                                    <p:set>
                                      <p:cBhvr>
                                        <p:cTn id="8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"/>
                            </p:stCondLst>
                            <p:childTnLst>
                              <p:par>
                                <p:cTn id="1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2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2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00"/>
                            </p:stCondLst>
                            <p:childTnLst>
                              <p:par>
                                <p:cTn id="1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7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uiExpand="1" animBg="1"/>
      <p:bldP spid="59" grpId="0" uiExpand="1" animBg="1"/>
      <p:bldP spid="60" grpId="0" uiExpand="1" animBg="1"/>
      <p:bldP spid="61" grpId="0" uiExpand="1" animBg="1"/>
      <p:bldP spid="62" grpId="0" uiExpand="1" animBg="1"/>
      <p:bldP spid="57" grpId="0" uiExpand="1" animBg="1"/>
      <p:bldP spid="58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Everest stack verified with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b="1" dirty="0"/>
              <a:t>Functional programming </a:t>
            </a:r>
            <a:r>
              <a:rPr lang="en-US" b="1" dirty="0" smtClean="0"/>
              <a:t>language</a:t>
            </a:r>
            <a:endParaRPr lang="en-US" b="1" dirty="0"/>
          </a:p>
          <a:p>
            <a:pPr lvl="1"/>
            <a:r>
              <a:rPr lang="en-US" dirty="0"/>
              <a:t>like </a:t>
            </a:r>
            <a:r>
              <a:rPr lang="en-US" dirty="0" err="1"/>
              <a:t>OCaml</a:t>
            </a:r>
            <a:r>
              <a:rPr lang="en-US" dirty="0"/>
              <a:t>, F#, Haskell, …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/>
              <a:t>to </a:t>
            </a:r>
            <a:r>
              <a:rPr lang="en-US" dirty="0" err="1"/>
              <a:t>OCaml</a:t>
            </a:r>
            <a:r>
              <a:rPr lang="en-US" dirty="0"/>
              <a:t> or F# by default</a:t>
            </a:r>
          </a:p>
          <a:p>
            <a:pPr lvl="1"/>
            <a:r>
              <a:rPr lang="en-US" dirty="0"/>
              <a:t>subset of F* compiled to efficient C code</a:t>
            </a:r>
          </a:p>
          <a:p>
            <a:r>
              <a:rPr lang="en-US" b="1" dirty="0">
                <a:solidFill>
                  <a:schemeClr val="tx2"/>
                </a:solidFill>
              </a:rPr>
              <a:t>Semi-automated verification </a:t>
            </a:r>
            <a:r>
              <a:rPr lang="en-US" b="1" dirty="0" smtClean="0">
                <a:solidFill>
                  <a:schemeClr val="tx2"/>
                </a:solidFill>
              </a:rPr>
              <a:t>using SMT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like </a:t>
            </a:r>
            <a:r>
              <a:rPr lang="en-US" dirty="0" err="1"/>
              <a:t>Dafny</a:t>
            </a:r>
            <a:r>
              <a:rPr lang="en-US" dirty="0"/>
              <a:t>, </a:t>
            </a:r>
            <a:r>
              <a:rPr lang="en-US" dirty="0" err="1"/>
              <a:t>FramaC</a:t>
            </a:r>
            <a:r>
              <a:rPr lang="en-US" dirty="0"/>
              <a:t>, Why3, …</a:t>
            </a:r>
          </a:p>
          <a:p>
            <a:r>
              <a:rPr lang="en-US" b="1" dirty="0">
                <a:solidFill>
                  <a:srgbClr val="C00000"/>
                </a:solidFill>
              </a:rPr>
              <a:t>Interactive </a:t>
            </a:r>
            <a:r>
              <a:rPr lang="en-US" b="1" dirty="0" smtClean="0">
                <a:solidFill>
                  <a:srgbClr val="C00000"/>
                </a:solidFill>
              </a:rPr>
              <a:t>verification using dependent </a:t>
            </a:r>
            <a:r>
              <a:rPr lang="en-US" b="1" dirty="0">
                <a:solidFill>
                  <a:srgbClr val="C00000"/>
                </a:solidFill>
              </a:rPr>
              <a:t>types</a:t>
            </a:r>
          </a:p>
          <a:p>
            <a:pPr lvl="1"/>
            <a:r>
              <a:rPr lang="en-US" dirty="0" smtClean="0"/>
              <a:t>like </a:t>
            </a:r>
            <a:r>
              <a:rPr lang="en-US" dirty="0"/>
              <a:t>Coq, Lean, </a:t>
            </a:r>
            <a:r>
              <a:rPr lang="en-US" dirty="0" err="1"/>
              <a:t>Agda</a:t>
            </a:r>
            <a:r>
              <a:rPr lang="en-US" dirty="0"/>
              <a:t>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fstar-n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91400" y="4572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Is verified code secure in practice?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003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762125" y="3124199"/>
            <a:ext cx="1676400" cy="838200"/>
            <a:chOff x="609600" y="609600"/>
            <a:chExt cx="1676400" cy="838200"/>
          </a:xfrm>
        </p:grpSpPr>
        <p:sp>
          <p:nvSpPr>
            <p:cNvPr id="7" name="Rounded Rectangle 6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F*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676399" y="5105399"/>
            <a:ext cx="6029325" cy="6096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667125" y="5105399"/>
            <a:ext cx="0" cy="6096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24525" y="5105399"/>
            <a:ext cx="0" cy="60960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339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91325" y="3809999"/>
            <a:ext cx="0" cy="12954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819525" y="3124199"/>
            <a:ext cx="1676400" cy="838200"/>
            <a:chOff x="609600" y="609600"/>
            <a:chExt cx="1676400" cy="838200"/>
          </a:xfrm>
        </p:grpSpPr>
        <p:sp>
          <p:nvSpPr>
            <p:cNvPr id="22" name="Rounded Rectangle 21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C/C++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3409950" y="5410199"/>
            <a:ext cx="5334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67350" y="5419724"/>
            <a:ext cx="5334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030320" y="5228466"/>
            <a:ext cx="12600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chemeClr val="tx1"/>
                </a:solidFill>
              </a:rPr>
              <a:t>compiled F*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23142" y="5228466"/>
            <a:ext cx="15903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compiled </a:t>
            </a:r>
            <a:r>
              <a:rPr lang="en-US" sz="1700" dirty="0" smtClean="0">
                <a:solidFill>
                  <a:srgbClr val="C00000"/>
                </a:solidFill>
              </a:rPr>
              <a:t>C/C++</a:t>
            </a:r>
            <a:endParaRPr lang="en-US" sz="1700" dirty="0">
              <a:solidFill>
                <a:srgbClr val="C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876925" y="3124199"/>
            <a:ext cx="1676400" cy="838200"/>
            <a:chOff x="609600" y="609600"/>
            <a:chExt cx="1676400" cy="838200"/>
          </a:xfrm>
        </p:grpSpPr>
        <p:sp>
          <p:nvSpPr>
            <p:cNvPr id="32" name="Rounded Rectangle 31"/>
            <p:cNvSpPr/>
            <p:nvPr/>
          </p:nvSpPr>
          <p:spPr>
            <a:xfrm>
              <a:off x="609600" y="6096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762000" y="7620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14400" y="914400"/>
              <a:ext cx="1371600" cy="53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ASM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102443" y="5228466"/>
            <a:ext cx="14636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 smtClean="0">
                <a:solidFill>
                  <a:srgbClr val="C00000"/>
                </a:solidFill>
              </a:rPr>
              <a:t>compiled ASM</a:t>
            </a:r>
            <a:endParaRPr lang="en-US" sz="1700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04267" y="5867400"/>
            <a:ext cx="3320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Insecure interoperability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8248" y="2438400"/>
            <a:ext cx="151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Everest HTTPS</a:t>
            </a:r>
          </a:p>
          <a:p>
            <a:pPr algn="ctr"/>
            <a:r>
              <a:rPr lang="en-US" dirty="0"/>
              <a:t>3</a:t>
            </a:r>
            <a:r>
              <a:rPr lang="en-US" dirty="0" smtClean="0"/>
              <a:t>0</a:t>
            </a:r>
            <a:r>
              <a:rPr lang="en-US" dirty="0" smtClean="0"/>
              <a:t>.000 </a:t>
            </a:r>
            <a:r>
              <a:rPr lang="en-US" dirty="0" smtClean="0"/>
              <a:t>LOC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575110" y="243840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Web </a:t>
            </a:r>
            <a:r>
              <a:rPr lang="en-US" b="1" dirty="0" smtClean="0">
                <a:solidFill>
                  <a:srgbClr val="C00000"/>
                </a:solidFill>
              </a:rPr>
              <a:t>browser/server</a:t>
            </a:r>
            <a:endParaRPr lang="en-US" b="1" dirty="0" smtClean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2</a:t>
            </a:r>
            <a:r>
              <a:rPr lang="en-US" b="1" dirty="0" smtClean="0">
                <a:solidFill>
                  <a:srgbClr val="C00000"/>
                </a:solidFill>
              </a:rPr>
              <a:t>.000.000+ </a:t>
            </a:r>
            <a:r>
              <a:rPr lang="en-US" b="1" dirty="0" smtClean="0">
                <a:solidFill>
                  <a:srgbClr val="C00000"/>
                </a:solidFill>
              </a:rPr>
              <a:t>LOC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600200" y="2346752"/>
            <a:ext cx="1981200" cy="1768048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524000" y="1916668"/>
            <a:ext cx="214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 we can verify this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1143000" y="1680180"/>
            <a:ext cx="6858000" cy="4949220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heartble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7525" y="1591243"/>
            <a:ext cx="1066800" cy="129204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001000" y="1840468"/>
            <a:ext cx="80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Ooops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40842" y="1866557"/>
            <a:ext cx="2418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Unsafe languages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1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30" grpId="0"/>
      <p:bldP spid="35" grpId="0"/>
      <p:bldP spid="39" grpId="0"/>
      <p:bldP spid="44" grpId="0"/>
      <p:bldP spid="46" grpId="0" animBg="1"/>
      <p:bldP spid="47" grpId="0"/>
      <p:bldP spid="50" grpId="0" animBg="1"/>
      <p:bldP spid="52" grpId="0"/>
      <p:bldP spid="53" grpId="0"/>
      <p:bldP spid="5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Secure compilation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648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 smtClean="0"/>
              <a:t>Secure interoperability with lower-level code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component separation, call and return discipline, types, ...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rgbClr val="C00000"/>
                </a:solidFill>
              </a:rPr>
              <a:t>Dynamic enforcement, but at </a:t>
            </a:r>
            <a:r>
              <a:rPr lang="en-US" b="1" dirty="0" smtClean="0">
                <a:solidFill>
                  <a:srgbClr val="C00000"/>
                </a:solidFill>
              </a:rPr>
              <a:t>what </a:t>
            </a:r>
            <a:r>
              <a:rPr lang="en-US" b="1" dirty="0" smtClean="0">
                <a:solidFill>
                  <a:srgbClr val="C00000"/>
                </a:solidFill>
              </a:rPr>
              <a:t>cost?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b="1" dirty="0" smtClean="0">
                <a:solidFill>
                  <a:srgbClr val="C00000"/>
                </a:solidFill>
              </a:rPr>
              <a:t>n </a:t>
            </a:r>
            <a:r>
              <a:rPr lang="en-US" b="1" dirty="0" smtClean="0">
                <a:solidFill>
                  <a:srgbClr val="C00000"/>
                </a:solidFill>
              </a:rPr>
              <a:t>software, 10x? 100x? 1000x?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Micro-policies</a:t>
            </a:r>
          </a:p>
          <a:p>
            <a:pPr lvl="1">
              <a:lnSpc>
                <a:spcPct val="110000"/>
              </a:lnSpc>
            </a:pPr>
            <a:r>
              <a:rPr lang="en-US" b="1" dirty="0" smtClean="0"/>
              <a:t>new</a:t>
            </a:r>
            <a:r>
              <a:rPr lang="en-US" dirty="0" smtClean="0"/>
              <a:t> </a:t>
            </a:r>
            <a:r>
              <a:rPr lang="en-US" b="1" dirty="0" smtClean="0"/>
              <a:t>tagged hardware architecture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associates </a:t>
            </a:r>
            <a:r>
              <a:rPr lang="en-US" b="1" dirty="0" smtClean="0"/>
              <a:t>large metadata tag to each word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efficiently propagates and checks tags; </a:t>
            </a:r>
            <a:r>
              <a:rPr lang="en-US" b="1" dirty="0" smtClean="0"/>
              <a:t>hw caching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dynamic monitoring: </a:t>
            </a:r>
            <a:r>
              <a:rPr lang="en-US" b="1" dirty="0" smtClean="0"/>
              <a:t>software defined</a:t>
            </a:r>
            <a:r>
              <a:rPr lang="en-US" dirty="0" smtClean="0"/>
              <a:t>, </a:t>
            </a:r>
            <a:r>
              <a:rPr lang="en-US" b="1" dirty="0" smtClean="0"/>
              <a:t>very flexible,</a:t>
            </a:r>
            <a:br>
              <a:rPr lang="en-US" b="1" dirty="0" smtClean="0"/>
            </a:br>
            <a:r>
              <a:rPr lang="en-US" b="1" dirty="0" smtClean="0"/>
              <a:t>fine-grained</a:t>
            </a:r>
            <a:r>
              <a:rPr lang="en-US" dirty="0" smtClean="0"/>
              <a:t> (words, instructions), </a:t>
            </a:r>
            <a:r>
              <a:rPr lang="en-US" b="1" dirty="0" smtClean="0"/>
              <a:t>fast …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… average 10% runtime overhead</a:t>
            </a:r>
            <a:r>
              <a:rPr lang="en-US" dirty="0" smtClean="0"/>
              <a:t> for complex policies</a:t>
            </a:r>
            <a:r>
              <a:rPr lang="en-US" dirty="0" smtClean="0"/>
              <a:t>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1400" y="3505200"/>
            <a:ext cx="1066800" cy="1066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88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 smtClean="0"/>
              <a:t>Use formal methods to achieve security of critical software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534400" cy="3687763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HTTPS stack</a:t>
            </a:r>
            <a:r>
              <a:rPr lang="en-US" sz="3000" dirty="0" smtClean="0"/>
              <a:t> (</a:t>
            </a:r>
            <a:r>
              <a:rPr lang="en-US" sz="3000" dirty="0" err="1" smtClean="0"/>
              <a:t>miTLS</a:t>
            </a:r>
            <a:r>
              <a:rPr lang="en-US" sz="3000" dirty="0" smtClean="0"/>
              <a:t>, Everest)</a:t>
            </a:r>
          </a:p>
          <a:p>
            <a:r>
              <a:rPr lang="en-US" sz="3000" b="1" dirty="0" smtClean="0"/>
              <a:t>Modern cryptographic library</a:t>
            </a:r>
            <a:r>
              <a:rPr lang="en-US" sz="3000" dirty="0" smtClean="0"/>
              <a:t> (HACL*)</a:t>
            </a:r>
          </a:p>
          <a:p>
            <a:r>
              <a:rPr lang="en-US" sz="3000" b="1" dirty="0" smtClean="0"/>
              <a:t>Secure messaging app</a:t>
            </a:r>
            <a:r>
              <a:rPr lang="en-US" sz="3000" dirty="0" smtClean="0"/>
              <a:t> (</a:t>
            </a:r>
            <a:r>
              <a:rPr lang="en-US" sz="3000" dirty="0" err="1" smtClean="0"/>
              <a:t>CryptoCat</a:t>
            </a:r>
            <a:r>
              <a:rPr lang="en-US" sz="3000" dirty="0"/>
              <a:t>,</a:t>
            </a:r>
            <a:r>
              <a:rPr lang="en-US" sz="3000" dirty="0" smtClean="0"/>
              <a:t> NEXTLEAP)</a:t>
            </a:r>
          </a:p>
          <a:p>
            <a:r>
              <a:rPr lang="en-US" sz="3000" b="1" dirty="0" smtClean="0"/>
              <a:t>Web browser/server core</a:t>
            </a:r>
            <a:r>
              <a:rPr lang="en-US" sz="3000" dirty="0" smtClean="0"/>
              <a:t> (CIRCUS)</a:t>
            </a:r>
          </a:p>
          <a:p>
            <a:r>
              <a:rPr lang="en-US" sz="3000" b="1" dirty="0" smtClean="0"/>
              <a:t>Compilers &amp; monitors</a:t>
            </a:r>
            <a:r>
              <a:rPr lang="en-US" sz="3000" dirty="0" smtClean="0"/>
              <a:t> (Micro-Policies, SECOMP)</a:t>
            </a:r>
          </a:p>
          <a:p>
            <a:r>
              <a:rPr lang="en-US" sz="3000" b="1" dirty="0" smtClean="0"/>
              <a:t>TCP/IP network stack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ools_cropped_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5624035"/>
            <a:ext cx="2667000" cy="13101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876800" y="1904999"/>
            <a:ext cx="4038600" cy="2895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</a:rPr>
              <a:t>Devising</a:t>
            </a:r>
            <a:r>
              <a:rPr lang="en-US" b="1" dirty="0" smtClean="0">
                <a:solidFill>
                  <a:schemeClr val="tx2"/>
                </a:solidFill>
              </a:rPr>
              <a:t> formal methods</a:t>
            </a:r>
          </a:p>
          <a:p>
            <a:r>
              <a:rPr lang="en-US" sz="2400" dirty="0" smtClean="0"/>
              <a:t>clear attacker models</a:t>
            </a:r>
            <a:endParaRPr lang="en-US" sz="2400" dirty="0" smtClean="0"/>
          </a:p>
          <a:p>
            <a:r>
              <a:rPr lang="en-US" sz="2400" dirty="0" smtClean="0"/>
              <a:t>program verification tools</a:t>
            </a:r>
          </a:p>
          <a:p>
            <a:r>
              <a:rPr lang="en-US" sz="2400" dirty="0" smtClean="0"/>
              <a:t>bug finding techniques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38600" cy="2895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Solving security problems</a:t>
            </a:r>
          </a:p>
          <a:p>
            <a:r>
              <a:rPr lang="en-US" sz="2400" b="1" dirty="0" smtClean="0"/>
              <a:t>programming securely</a:t>
            </a:r>
            <a:br>
              <a:rPr lang="en-US" sz="2400" b="1" dirty="0" smtClean="0"/>
            </a:br>
            <a:r>
              <a:rPr lang="en-US" sz="2400" b="1" dirty="0" smtClean="0"/>
              <a:t>with cryptography</a:t>
            </a:r>
          </a:p>
          <a:p>
            <a:r>
              <a:rPr lang="en-US" sz="2400" dirty="0"/>
              <a:t>stopping web attacks</a:t>
            </a:r>
          </a:p>
          <a:p>
            <a:r>
              <a:rPr lang="en-US" sz="2400" dirty="0" smtClean="0"/>
              <a:t>building secure systems</a:t>
            </a:r>
          </a:p>
        </p:txBody>
      </p:sp>
      <p:pic>
        <p:nvPicPr>
          <p:cNvPr id="12" name="Picture 11" descr="o-CYBER-ATTACK-facebook-sma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0598" y="609600"/>
            <a:ext cx="1406402" cy="137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5863" y="4455450"/>
            <a:ext cx="6345137" cy="133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800" b="1" dirty="0" smtClean="0"/>
              <a:t>Developing practical tools and systems</a:t>
            </a:r>
            <a:endParaRPr lang="en-US" sz="2800" b="1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</a:rPr>
              <a:t>F</a:t>
            </a:r>
            <a:r>
              <a:rPr lang="en-US" sz="2400" dirty="0" smtClean="0">
                <a:solidFill>
                  <a:prstClr val="black"/>
                </a:solidFill>
              </a:rPr>
              <a:t>*, </a:t>
            </a:r>
            <a:r>
              <a:rPr lang="en-US" sz="2400" dirty="0" err="1" smtClean="0">
                <a:solidFill>
                  <a:prstClr val="black"/>
                </a:solidFill>
              </a:rPr>
              <a:t>miTLS</a:t>
            </a:r>
            <a:r>
              <a:rPr lang="en-US" sz="2400" dirty="0" smtClean="0">
                <a:solidFill>
                  <a:prstClr val="black"/>
                </a:solidFill>
              </a:rPr>
              <a:t>, </a:t>
            </a:r>
            <a:r>
              <a:rPr lang="en-US" sz="2400" dirty="0">
                <a:solidFill>
                  <a:prstClr val="black"/>
                </a:solidFill>
              </a:rPr>
              <a:t>HACL*, </a:t>
            </a:r>
            <a:r>
              <a:rPr lang="en-US" sz="2400" dirty="0" err="1">
                <a:solidFill>
                  <a:prstClr val="black"/>
                </a:solidFill>
              </a:rPr>
              <a:t>ProVerif</a:t>
            </a:r>
            <a:r>
              <a:rPr lang="en-US" sz="2400" dirty="0" smtClean="0">
                <a:solidFill>
                  <a:prstClr val="black"/>
                </a:solidFill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</a:rPr>
              <a:t>CryptoVerif</a:t>
            </a:r>
            <a:r>
              <a:rPr lang="en-US" sz="2400" dirty="0" smtClean="0">
                <a:solidFill>
                  <a:prstClr val="black"/>
                </a:solidFill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</a:rPr>
              <a:t>ProScript</a:t>
            </a:r>
            <a:r>
              <a:rPr lang="en-US" sz="2400" dirty="0" smtClean="0">
                <a:solidFill>
                  <a:prstClr val="black"/>
                </a:solidFill>
              </a:rPr>
              <a:t>, </a:t>
            </a:r>
            <a:r>
              <a:rPr lang="en-US" sz="2400" dirty="0" err="1" smtClean="0"/>
              <a:t>CryptoCat</a:t>
            </a:r>
            <a:r>
              <a:rPr lang="en-US" sz="2400" dirty="0" smtClean="0"/>
              <a:t>, </a:t>
            </a:r>
            <a:r>
              <a:rPr lang="en-US" sz="2400" dirty="0" err="1" smtClean="0">
                <a:solidFill>
                  <a:prstClr val="black"/>
                </a:solidFill>
              </a:rPr>
              <a:t>QuickChick</a:t>
            </a:r>
            <a:r>
              <a:rPr lang="en-US" sz="2400" dirty="0" smtClean="0">
                <a:solidFill>
                  <a:prstClr val="black"/>
                </a:solidFill>
              </a:rPr>
              <a:t>, ...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Our </a:t>
            </a:r>
            <a:r>
              <a:rPr lang="en-US" b="1" dirty="0"/>
              <a:t>r</a:t>
            </a:r>
            <a:r>
              <a:rPr lang="en-US" b="1" dirty="0" smtClean="0"/>
              <a:t>esearch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629400" y="725106"/>
            <a:ext cx="1440681" cy="1332293"/>
            <a:chOff x="6934200" y="152400"/>
            <a:chExt cx="1440681" cy="1332293"/>
          </a:xfrm>
        </p:grpSpPr>
        <p:pic>
          <p:nvPicPr>
            <p:cNvPr id="13" name="Picture 12" descr="certif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8456" y="288414"/>
              <a:ext cx="846425" cy="1196279"/>
            </a:xfrm>
            <a:prstGeom prst="rect">
              <a:avLst/>
            </a:prstGeom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6934200" y="152400"/>
              <a:ext cx="68666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8000" b="1" dirty="0" smtClean="0">
                  <a:latin typeface="Arial" pitchFamily="34" charset="0"/>
                  <a:cs typeface="Arial" pitchFamily="34" charset="0"/>
                </a:rPr>
                <a:t>λ</a:t>
              </a:r>
              <a:endParaRPr lang="en-US" sz="8000" b="1" dirty="0">
                <a:latin typeface="Bell MT" pitchFamily="18" charset="0"/>
                <a:cs typeface="Arial" pitchFamily="34" charset="0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7139"/>
      </p:ext>
    </p:extLst>
  </p:cSld>
  <p:clrMapOvr>
    <a:masterClrMapping/>
  </p:clrMapOvr>
  <p:transition advTm="30719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Finding attacks in TLS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05730"/>
            <a:ext cx="2133600" cy="365125"/>
          </a:xfrm>
        </p:spPr>
        <p:txBody>
          <a:bodyPr/>
          <a:lstStyle/>
          <a:p>
            <a:fld id="{1ADD699A-67FB-4F36-809D-738B0721C21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Screenshot from 2015-05-21 15-10-5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959" y="3352800"/>
            <a:ext cx="4553441" cy="23555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 descr="Screenshot from 2015-05-21 15-11-4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397180"/>
            <a:ext cx="4947324" cy="1945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 descr="Screenshot from 2015-05-21 15-13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52850" y="2082980"/>
            <a:ext cx="4248150" cy="16432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 descr="Screenshot from 2015-05-21 15-11-17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0400" y="3048000"/>
            <a:ext cx="3758350" cy="12873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8" name="Picture 7" descr="Screenshot from 2015-05-21 15-12-1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648" y="4061979"/>
            <a:ext cx="4144467" cy="15006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 descr="Screenshot from 2015-05-21 15-09-48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800" y="4673780"/>
            <a:ext cx="3962294" cy="44243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 descr="Screenshot from 2015-05-21 15-07-59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2200" y="1397180"/>
            <a:ext cx="2935487" cy="1934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Picture 11" descr="Screenshot from 2015-05-21 15-08-52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59611" y="3225980"/>
            <a:ext cx="3156645" cy="24128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06" y="4359882"/>
            <a:ext cx="3382756" cy="2748067"/>
          </a:xfrm>
          <a:prstGeom prst="rect">
            <a:avLst/>
          </a:prstGeom>
        </p:spPr>
      </p:pic>
      <p:pic>
        <p:nvPicPr>
          <p:cNvPr id="11" name="Picture 10" descr="Screenshot from 2015-05-21 15-09-14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34000" y="5352683"/>
            <a:ext cx="4079814" cy="241063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788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Researchers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943453" y="1562470"/>
            <a:ext cx="1931683" cy="2083462"/>
            <a:chOff x="421956" y="1562470"/>
            <a:chExt cx="1931683" cy="208346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862" y="1562470"/>
              <a:ext cx="1379875" cy="171413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21956" y="3276600"/>
              <a:ext cx="1931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C00000"/>
                  </a:solidFill>
                </a:rPr>
                <a:t>Karthik</a:t>
              </a:r>
              <a:r>
                <a:rPr lang="en-US" b="1" dirty="0">
                  <a:solidFill>
                    <a:srgbClr val="C00000"/>
                  </a:solidFill>
                </a:rPr>
                <a:t> </a:t>
              </a:r>
              <a:r>
                <a:rPr lang="en-US" b="1" dirty="0" err="1" smtClean="0">
                  <a:solidFill>
                    <a:srgbClr val="C00000"/>
                  </a:solidFill>
                </a:rPr>
                <a:t>Bhargavan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39041" y="1562470"/>
            <a:ext cx="1629357" cy="2090088"/>
            <a:chOff x="2942643" y="1562470"/>
            <a:chExt cx="1629357" cy="20900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9" y="1562470"/>
              <a:ext cx="1425231" cy="171413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942643" y="3283226"/>
              <a:ext cx="1629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Bruno Blanchet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5419" y="1562470"/>
            <a:ext cx="1714130" cy="2080149"/>
            <a:chOff x="5536773" y="1562470"/>
            <a:chExt cx="1714130" cy="208014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773" y="1562470"/>
              <a:ext cx="1714130" cy="17141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712626" y="3273287"/>
              <a:ext cx="1362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Harry </a:t>
              </a:r>
              <a:r>
                <a:rPr lang="en-US" dirty="0" err="1" smtClean="0"/>
                <a:t>Halpin</a:t>
              </a:r>
              <a:endParaRPr lang="en-US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0" y="4114800"/>
            <a:ext cx="1360714" cy="17145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82846" y="5848760"/>
            <a:ext cx="145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ro-RO" dirty="0"/>
              <a:t>ătălin Hrițcu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998219" y="3843648"/>
            <a:ext cx="2002781" cy="2376305"/>
            <a:chOff x="5971070" y="3843648"/>
            <a:chExt cx="2002781" cy="237630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2965" y="4114800"/>
              <a:ext cx="1304740" cy="173965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971070" y="5850621"/>
              <a:ext cx="1888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Christine </a:t>
              </a:r>
              <a:r>
                <a:rPr lang="en-US" dirty="0" err="1" smtClean="0"/>
                <a:t>Rizkallah</a:t>
              </a:r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558" y="3843648"/>
              <a:ext cx="812293" cy="60198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727730" y="4114800"/>
            <a:ext cx="1456275" cy="2309072"/>
            <a:chOff x="3727730" y="4114800"/>
            <a:chExt cx="1456275" cy="2309072"/>
          </a:xfrm>
        </p:grpSpPr>
        <p:sp>
          <p:nvSpPr>
            <p:cNvPr id="24" name="TextBox 23"/>
            <p:cNvSpPr txBox="1"/>
            <p:nvPr/>
          </p:nvSpPr>
          <p:spPr>
            <a:xfrm>
              <a:off x="3733800" y="5828852"/>
              <a:ext cx="1450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Graham Steel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369" y="4114800"/>
              <a:ext cx="1367069" cy="170883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30" y="6183059"/>
              <a:ext cx="1455745" cy="2408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81400" y="1676400"/>
            <a:ext cx="2582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PhD Students (4)</a:t>
            </a:r>
          </a:p>
          <a:p>
            <a:r>
              <a:rPr lang="en-US" dirty="0"/>
              <a:t>Benjamin </a:t>
            </a:r>
            <a:r>
              <a:rPr lang="en-US" dirty="0" err="1" smtClean="0"/>
              <a:t>Beurdeuche</a:t>
            </a:r>
            <a:endParaRPr lang="en-US" dirty="0" smtClean="0"/>
          </a:p>
          <a:p>
            <a:r>
              <a:rPr lang="en-US" dirty="0" err="1" smtClean="0"/>
              <a:t>Nadim</a:t>
            </a:r>
            <a:r>
              <a:rPr lang="en-US" dirty="0" smtClean="0"/>
              <a:t> </a:t>
            </a:r>
            <a:r>
              <a:rPr lang="en-US" dirty="0" err="1" smtClean="0"/>
              <a:t>Kobeissi</a:t>
            </a:r>
            <a:endParaRPr lang="en-US" dirty="0" smtClean="0"/>
          </a:p>
          <a:p>
            <a:r>
              <a:rPr lang="en-US" dirty="0"/>
              <a:t>Kenji </a:t>
            </a:r>
            <a:r>
              <a:rPr lang="en-US" dirty="0" err="1"/>
              <a:t>Maillard</a:t>
            </a:r>
            <a:endParaRPr lang="en-US" dirty="0"/>
          </a:p>
          <a:p>
            <a:r>
              <a:rPr lang="en-US" dirty="0"/>
              <a:t>Jean Karim </a:t>
            </a:r>
            <a:r>
              <a:rPr lang="en-US" dirty="0" err="1"/>
              <a:t>Zinzindohoue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3399472"/>
            <a:ext cx="18769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Interns (4)</a:t>
            </a:r>
          </a:p>
          <a:p>
            <a:r>
              <a:rPr lang="en-US" dirty="0" smtClean="0"/>
              <a:t>Victor </a:t>
            </a:r>
            <a:r>
              <a:rPr lang="en-US" dirty="0" err="1" smtClean="0"/>
              <a:t>Dumitrescu</a:t>
            </a:r>
            <a:endParaRPr lang="en-US" dirty="0" smtClean="0"/>
          </a:p>
          <a:p>
            <a:r>
              <a:rPr lang="en-US" dirty="0" err="1" smtClean="0"/>
              <a:t>Guglielmo</a:t>
            </a:r>
            <a:r>
              <a:rPr lang="en-US" dirty="0" smtClean="0"/>
              <a:t> </a:t>
            </a:r>
            <a:r>
              <a:rPr lang="en-US" dirty="0" err="1" smtClean="0"/>
              <a:t>Fachini</a:t>
            </a:r>
            <a:endParaRPr lang="en-US" dirty="0"/>
          </a:p>
          <a:p>
            <a:r>
              <a:rPr lang="en-US" dirty="0"/>
              <a:t>Natalia </a:t>
            </a:r>
            <a:r>
              <a:rPr lang="en-US" dirty="0" err="1" smtClean="0"/>
              <a:t>Kulatova</a:t>
            </a:r>
            <a:endParaRPr lang="en-US" dirty="0"/>
          </a:p>
          <a:p>
            <a:r>
              <a:rPr lang="en-US" dirty="0" err="1" smtClean="0"/>
              <a:t>Théo</a:t>
            </a:r>
            <a:r>
              <a:rPr lang="en-US" dirty="0" smtClean="0"/>
              <a:t> </a:t>
            </a:r>
            <a:r>
              <a:rPr lang="en-US" dirty="0"/>
              <a:t>Laurent 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400800" y="1418272"/>
            <a:ext cx="1580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PostDocs (2)</a:t>
            </a:r>
          </a:p>
          <a:p>
            <a:r>
              <a:rPr lang="en-US" dirty="0" err="1"/>
              <a:t>Danel</a:t>
            </a:r>
            <a:r>
              <a:rPr lang="en-US" dirty="0"/>
              <a:t> </a:t>
            </a:r>
            <a:r>
              <a:rPr lang="en-US" dirty="0" err="1" smtClean="0"/>
              <a:t>Ahman</a:t>
            </a:r>
            <a:endParaRPr lang="en-US" dirty="0" smtClean="0"/>
          </a:p>
          <a:p>
            <a:r>
              <a:rPr lang="en-US" dirty="0"/>
              <a:t>Marco </a:t>
            </a:r>
            <a:r>
              <a:rPr lang="en-US" dirty="0" err="1" smtClean="0"/>
              <a:t>Stronati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1371600" y="3634262"/>
            <a:ext cx="32698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Visitors (3)</a:t>
            </a:r>
          </a:p>
          <a:p>
            <a:r>
              <a:rPr lang="en-US" dirty="0" smtClean="0"/>
              <a:t>David </a:t>
            </a:r>
            <a:r>
              <a:rPr lang="en-US" dirty="0" err="1" smtClean="0"/>
              <a:t>Baelde</a:t>
            </a:r>
            <a:r>
              <a:rPr lang="en-US" dirty="0" smtClean="0"/>
              <a:t> (ENS </a:t>
            </a:r>
            <a:r>
              <a:rPr lang="en-US" dirty="0" err="1" smtClean="0"/>
              <a:t>Cachan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Ana </a:t>
            </a:r>
            <a:r>
              <a:rPr lang="en-US" dirty="0"/>
              <a:t>Nora </a:t>
            </a:r>
            <a:r>
              <a:rPr lang="en-US" dirty="0" smtClean="0"/>
              <a:t>Evans (</a:t>
            </a:r>
            <a:r>
              <a:rPr lang="en-US" dirty="0" err="1" smtClean="0"/>
              <a:t>Univ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Virginia)</a:t>
            </a:r>
            <a:endParaRPr lang="en-US" dirty="0"/>
          </a:p>
          <a:p>
            <a:r>
              <a:rPr lang="en-US" dirty="0" smtClean="0"/>
              <a:t>David Evans </a:t>
            </a:r>
            <a:r>
              <a:rPr lang="en-US" dirty="0"/>
              <a:t>(</a:t>
            </a:r>
            <a:r>
              <a:rPr lang="en-US" dirty="0" err="1" smtClean="0"/>
              <a:t>Univ</a:t>
            </a:r>
            <a:r>
              <a:rPr lang="en-US" dirty="0" smtClean="0"/>
              <a:t> </a:t>
            </a:r>
            <a:r>
              <a:rPr lang="en-US" dirty="0"/>
              <a:t>of Virginia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3270" y="1418272"/>
            <a:ext cx="1931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Researchers (6)</a:t>
            </a:r>
          </a:p>
          <a:p>
            <a:r>
              <a:rPr lang="en-US" dirty="0" err="1">
                <a:solidFill>
                  <a:srgbClr val="C00000"/>
                </a:solidFill>
              </a:rPr>
              <a:t>Karthik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Bhargavan</a:t>
            </a:r>
            <a:endParaRPr lang="en-US" dirty="0"/>
          </a:p>
          <a:p>
            <a:r>
              <a:rPr lang="en-US" dirty="0" smtClean="0"/>
              <a:t>Bruno </a:t>
            </a:r>
            <a:r>
              <a:rPr lang="en-US" dirty="0"/>
              <a:t>Blanchet</a:t>
            </a:r>
          </a:p>
          <a:p>
            <a:r>
              <a:rPr lang="en-US" dirty="0"/>
              <a:t>Harry </a:t>
            </a:r>
            <a:r>
              <a:rPr lang="en-US" dirty="0" err="1" smtClean="0"/>
              <a:t>Halpin</a:t>
            </a:r>
            <a:endParaRPr lang="en-US" dirty="0" smtClean="0"/>
          </a:p>
          <a:p>
            <a:r>
              <a:rPr lang="en-US" dirty="0" smtClean="0"/>
              <a:t>Cătălin </a:t>
            </a:r>
            <a:r>
              <a:rPr lang="en-US" dirty="0" err="1"/>
              <a:t>Hriţcu</a:t>
            </a:r>
            <a:endParaRPr lang="en-US" dirty="0"/>
          </a:p>
          <a:p>
            <a:r>
              <a:rPr lang="en-US" dirty="0" smtClean="0"/>
              <a:t>Graham Steel</a:t>
            </a:r>
          </a:p>
          <a:p>
            <a:r>
              <a:rPr lang="en-US" dirty="0"/>
              <a:t>Christine </a:t>
            </a:r>
            <a:r>
              <a:rPr lang="en-US" dirty="0" err="1" smtClean="0"/>
              <a:t>Rizkallah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29527" y="2658070"/>
            <a:ext cx="1554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Engineers (2)</a:t>
            </a:r>
          </a:p>
          <a:p>
            <a:r>
              <a:rPr lang="en-US" dirty="0" err="1" smtClean="0"/>
              <a:t>Tomer</a:t>
            </a:r>
            <a:r>
              <a:rPr lang="en-US" dirty="0" smtClean="0"/>
              <a:t> </a:t>
            </a:r>
            <a:r>
              <a:rPr lang="en-US" dirty="0" err="1"/>
              <a:t>Libal</a:t>
            </a:r>
            <a:endParaRPr lang="en-US" dirty="0"/>
          </a:p>
          <a:p>
            <a:r>
              <a:rPr lang="en-US" dirty="0" smtClean="0"/>
              <a:t>Marc </a:t>
            </a:r>
            <a:r>
              <a:rPr lang="en-US" dirty="0" err="1"/>
              <a:t>Sylvestre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Current team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4800" y="5105400"/>
            <a:ext cx="2878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Diverse and international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10200" y="5105400"/>
            <a:ext cx="355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Our working language is English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7000" y="5715000"/>
            <a:ext cx="6845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Collaborators</a:t>
            </a:r>
            <a:r>
              <a:rPr lang="en-US" sz="2000" dirty="0" smtClean="0"/>
              <a:t> at Microsoft Research, </a:t>
            </a:r>
            <a:r>
              <a:rPr lang="en-US" sz="2000" dirty="0" err="1" smtClean="0"/>
              <a:t>UPenn</a:t>
            </a:r>
            <a:r>
              <a:rPr lang="en-US" sz="2000" dirty="0" smtClean="0"/>
              <a:t>, MIT, Northeastern,</a:t>
            </a:r>
            <a:br>
              <a:rPr lang="en-US" sz="2000" dirty="0" smtClean="0"/>
            </a:br>
            <a:r>
              <a:rPr lang="en-US" sz="2000" dirty="0" smtClean="0"/>
              <a:t>                              </a:t>
            </a:r>
            <a:r>
              <a:rPr lang="en-US" sz="2000" dirty="0"/>
              <a:t>Portland </a:t>
            </a:r>
            <a:r>
              <a:rPr lang="en-US" sz="2000" dirty="0" smtClean="0"/>
              <a:t>State, IMDEA, Imperial, UCL, ...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5105400"/>
            <a:ext cx="182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11 nationalities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109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b="1" dirty="0" smtClean="0"/>
              <a:t>Use formal methods to achieve security of critical software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534400" cy="3687763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HTTPS stack</a:t>
            </a:r>
            <a:r>
              <a:rPr lang="en-US" sz="3000" dirty="0" smtClean="0"/>
              <a:t> (</a:t>
            </a:r>
            <a:r>
              <a:rPr lang="en-US" sz="3000" dirty="0" err="1" smtClean="0"/>
              <a:t>miTLS</a:t>
            </a:r>
            <a:r>
              <a:rPr lang="en-US" sz="3000" dirty="0" smtClean="0"/>
              <a:t>, Everest)</a:t>
            </a:r>
          </a:p>
          <a:p>
            <a:r>
              <a:rPr lang="en-US" sz="3000" b="1" dirty="0" smtClean="0"/>
              <a:t>Modern cryptographic library</a:t>
            </a:r>
            <a:r>
              <a:rPr lang="en-US" sz="3000" dirty="0" smtClean="0"/>
              <a:t> (HACL*)</a:t>
            </a:r>
          </a:p>
          <a:p>
            <a:r>
              <a:rPr lang="en-US" sz="3000" b="1" dirty="0" smtClean="0"/>
              <a:t>Secure messaging app</a:t>
            </a:r>
            <a:r>
              <a:rPr lang="en-US" sz="3000" dirty="0" smtClean="0"/>
              <a:t> (</a:t>
            </a:r>
            <a:r>
              <a:rPr lang="en-US" sz="3000" dirty="0" err="1" smtClean="0"/>
              <a:t>CryptoCat</a:t>
            </a:r>
            <a:r>
              <a:rPr lang="en-US" sz="3000" dirty="0"/>
              <a:t>,</a:t>
            </a:r>
            <a:r>
              <a:rPr lang="en-US" sz="3000" dirty="0" smtClean="0"/>
              <a:t> NEXTLEAP)</a:t>
            </a:r>
          </a:p>
          <a:p>
            <a:r>
              <a:rPr lang="en-US" sz="3000" b="1" dirty="0" smtClean="0"/>
              <a:t>Web browser core</a:t>
            </a:r>
            <a:r>
              <a:rPr lang="en-US" sz="3000" dirty="0" smtClean="0"/>
              <a:t> (CIRCUS)</a:t>
            </a:r>
          </a:p>
          <a:p>
            <a:r>
              <a:rPr lang="en-US" sz="3000" b="1" dirty="0" smtClean="0"/>
              <a:t>Compilers &amp; monitors</a:t>
            </a:r>
            <a:r>
              <a:rPr lang="en-US" sz="3000" dirty="0" smtClean="0"/>
              <a:t> (Micro-Policies, SECOMP)</a:t>
            </a:r>
          </a:p>
          <a:p>
            <a:r>
              <a:rPr lang="en-US" sz="3000" b="1" dirty="0" smtClean="0"/>
              <a:t>TCP/IP network stack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200" b="1" dirty="0" smtClean="0"/>
              <a:t>Tools for analyzing abstract models of crypto protocols</a:t>
            </a:r>
            <a:endParaRPr lang="en-US" sz="4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2"/>
                </a:solidFill>
              </a:rPr>
              <a:t>ProVerif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 lvl="1"/>
            <a:r>
              <a:rPr lang="en-US" sz="2400" dirty="0" smtClean="0"/>
              <a:t>symbolic model (</a:t>
            </a:r>
            <a:r>
              <a:rPr lang="en-US" sz="2400" dirty="0" err="1" smtClean="0"/>
              <a:t>Dolev</a:t>
            </a:r>
            <a:r>
              <a:rPr lang="en-US" sz="2400" dirty="0" smtClean="0"/>
              <a:t>-Yao)</a:t>
            </a:r>
          </a:p>
          <a:p>
            <a:pPr lvl="1"/>
            <a:r>
              <a:rPr lang="en-US" sz="2400" dirty="0" smtClean="0"/>
              <a:t>fully automatic, efficient, precise, produces attack traces</a:t>
            </a:r>
          </a:p>
          <a:p>
            <a:pPr lvl="1"/>
            <a:r>
              <a:rPr lang="en-US" sz="2400" dirty="0" smtClean="0"/>
              <a:t>wide </a:t>
            </a:r>
            <a:r>
              <a:rPr lang="en-US" sz="2400" dirty="0"/>
              <a:t>range of </a:t>
            </a:r>
            <a:r>
              <a:rPr lang="en-US" sz="2400" dirty="0" smtClean="0"/>
              <a:t>crypto primitives and properties</a:t>
            </a:r>
          </a:p>
          <a:p>
            <a:r>
              <a:rPr lang="en-US" sz="2800" b="1" dirty="0" err="1" smtClean="0">
                <a:solidFill>
                  <a:srgbClr val="C00000"/>
                </a:solidFill>
              </a:rPr>
              <a:t>CryptoVerif</a:t>
            </a:r>
            <a:endParaRPr lang="en-US" sz="2800" b="1" dirty="0" smtClean="0">
              <a:solidFill>
                <a:srgbClr val="C00000"/>
              </a:solidFill>
            </a:endParaRPr>
          </a:p>
          <a:p>
            <a:pPr lvl="1"/>
            <a:r>
              <a:rPr lang="en-US" sz="2400" dirty="0" smtClean="0"/>
              <a:t>computational model</a:t>
            </a:r>
          </a:p>
          <a:p>
            <a:pPr lvl="1"/>
            <a:r>
              <a:rPr lang="en-US" sz="2400" dirty="0" smtClean="0"/>
              <a:t>semi-automatic: sequence of crypto games</a:t>
            </a:r>
          </a:p>
          <a:p>
            <a:pPr lvl="1"/>
            <a:r>
              <a:rPr lang="en-US" sz="2400" dirty="0" smtClean="0"/>
              <a:t>exact security: </a:t>
            </a:r>
            <a:r>
              <a:rPr lang="en-US" sz="2400" dirty="0"/>
              <a:t>bound on </a:t>
            </a:r>
            <a:r>
              <a:rPr lang="en-US" sz="2400" dirty="0" smtClean="0"/>
              <a:t>attack probability</a:t>
            </a:r>
          </a:p>
          <a:p>
            <a:r>
              <a:rPr lang="en-US" sz="2800" b="1" dirty="0" smtClean="0"/>
              <a:t>Recent case studies</a:t>
            </a:r>
            <a:r>
              <a:rPr lang="en-US" sz="2800" dirty="0" smtClean="0"/>
              <a:t>: TLS 1.2 &amp; 1.3</a:t>
            </a:r>
            <a:r>
              <a:rPr lang="en-US" sz="2800" dirty="0"/>
              <a:t>, Signal, </a:t>
            </a:r>
            <a:r>
              <a:rPr lang="en-US" sz="2800" dirty="0" smtClean="0"/>
              <a:t>ARINC823</a:t>
            </a:r>
          </a:p>
          <a:p>
            <a:pPr lvl="1"/>
            <a:r>
              <a:rPr lang="en-US" sz="2400" dirty="0"/>
              <a:t>upcoming TLS </a:t>
            </a:r>
            <a:r>
              <a:rPr lang="en-US" sz="2400" dirty="0" smtClean="0"/>
              <a:t>1.3: </a:t>
            </a:r>
            <a:r>
              <a:rPr lang="en-US" sz="2400" dirty="0"/>
              <a:t>big redesign, new hope for </a:t>
            </a:r>
            <a:r>
              <a:rPr lang="en-US" sz="2400" dirty="0" smtClean="0"/>
              <a:t>verification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b="1" dirty="0" smtClean="0"/>
              <a:t>From verifying protocol models</a:t>
            </a:r>
            <a:br>
              <a:rPr lang="en-US" b="1" dirty="0" smtClean="0"/>
            </a:br>
            <a:r>
              <a:rPr lang="en-US" b="1" dirty="0" smtClean="0"/>
              <a:t>to actual implementations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3437"/>
            <a:ext cx="8229600" cy="3992563"/>
          </a:xfrm>
        </p:spPr>
        <p:txBody>
          <a:bodyPr/>
          <a:lstStyle/>
          <a:p>
            <a:r>
              <a:rPr lang="en-US" sz="2400" b="1" dirty="0"/>
              <a:t>Protocol models</a:t>
            </a:r>
          </a:p>
          <a:p>
            <a:pPr lvl="1"/>
            <a:r>
              <a:rPr lang="en-US" sz="2000" dirty="0"/>
              <a:t>capture core behavior: succinct, abstract, high-level </a:t>
            </a:r>
          </a:p>
          <a:p>
            <a:pPr lvl="1"/>
            <a:r>
              <a:rPr lang="en-US" sz="2000" dirty="0"/>
              <a:t>great for finding logical flaws [3Shake] and incorrect</a:t>
            </a:r>
            <a:br>
              <a:rPr lang="en-US" sz="2000" dirty="0"/>
            </a:br>
            <a:r>
              <a:rPr lang="en-US" sz="2000" dirty="0"/>
              <a:t>use of crypto [Lucky13] early in the protocol design </a:t>
            </a:r>
            <a:r>
              <a:rPr lang="en-US" sz="2000" dirty="0" smtClean="0"/>
              <a:t>phase</a:t>
            </a:r>
          </a:p>
          <a:p>
            <a:pPr lvl="1"/>
            <a:r>
              <a:rPr lang="en-US" sz="2000" i="1" dirty="0" smtClean="0"/>
              <a:t>e.g. </a:t>
            </a:r>
            <a:r>
              <a:rPr lang="en-US" sz="2000" dirty="0" smtClean="0"/>
              <a:t>TLS 1.2 &amp; 1.3 </a:t>
            </a:r>
            <a:r>
              <a:rPr lang="en-US" sz="2000" dirty="0"/>
              <a:t>in </a:t>
            </a:r>
            <a:r>
              <a:rPr lang="en-US" sz="2000" dirty="0" smtClean="0"/>
              <a:t>~1000 </a:t>
            </a:r>
            <a:r>
              <a:rPr lang="en-US" sz="2000" dirty="0"/>
              <a:t>lines of </a:t>
            </a:r>
            <a:r>
              <a:rPr lang="en-US" sz="2000" dirty="0" err="1" smtClean="0"/>
              <a:t>ProVerif</a:t>
            </a:r>
            <a:r>
              <a:rPr lang="en-US" sz="2000" b="1" dirty="0" smtClean="0"/>
              <a:t> (best paper at Oakland'17)</a:t>
            </a:r>
          </a:p>
          <a:p>
            <a:r>
              <a:rPr lang="en-US" sz="2400" b="1" dirty="0" smtClean="0"/>
              <a:t>Protocol implementations</a:t>
            </a:r>
          </a:p>
          <a:p>
            <a:pPr lvl="1"/>
            <a:r>
              <a:rPr lang="en-US" sz="2000" dirty="0"/>
              <a:t>large software </a:t>
            </a:r>
            <a:r>
              <a:rPr lang="en-US" sz="2000" dirty="0" smtClean="0"/>
              <a:t>projects: interoperable</a:t>
            </a:r>
            <a:r>
              <a:rPr lang="en-US" sz="2000" dirty="0"/>
              <a:t>, efficient</a:t>
            </a:r>
          </a:p>
          <a:p>
            <a:pPr lvl="1"/>
            <a:r>
              <a:rPr lang="en-US" sz="2000" dirty="0"/>
              <a:t>concrete </a:t>
            </a:r>
            <a:r>
              <a:rPr lang="en-US" sz="2000" dirty="0" smtClean="0"/>
              <a:t>packet </a:t>
            </a:r>
            <a:r>
              <a:rPr lang="en-US" sz="2000" dirty="0"/>
              <a:t>formats, </a:t>
            </a:r>
            <a:r>
              <a:rPr lang="en-US" sz="2000" dirty="0" smtClean="0"/>
              <a:t>multiple </a:t>
            </a:r>
            <a:r>
              <a:rPr lang="en-US" sz="2000" dirty="0"/>
              <a:t>protocol </a:t>
            </a:r>
            <a:r>
              <a:rPr lang="en-US" sz="2000" dirty="0" smtClean="0"/>
              <a:t>modes</a:t>
            </a:r>
          </a:p>
          <a:p>
            <a:pPr lvl="1"/>
            <a:r>
              <a:rPr lang="en-US" sz="2000" dirty="0" smtClean="0"/>
              <a:t>support </a:t>
            </a:r>
            <a:r>
              <a:rPr lang="en-US" sz="2000" dirty="0"/>
              <a:t>legacy </a:t>
            </a:r>
            <a:r>
              <a:rPr lang="en-US" sz="2000" dirty="0" err="1"/>
              <a:t>ciphersuites</a:t>
            </a:r>
            <a:r>
              <a:rPr lang="en-US" sz="2000" dirty="0"/>
              <a:t>, complex APIs, </a:t>
            </a:r>
            <a:r>
              <a:rPr lang="en-US" sz="2000" dirty="0" err="1"/>
              <a:t>composable</a:t>
            </a:r>
            <a:r>
              <a:rPr lang="en-US" sz="2000" dirty="0"/>
              <a:t> </a:t>
            </a:r>
            <a:r>
              <a:rPr lang="en-US" sz="2000" dirty="0" err="1"/>
              <a:t>subprotocols</a:t>
            </a:r>
            <a:endParaRPr lang="en-US" sz="2000" dirty="0"/>
          </a:p>
          <a:p>
            <a:pPr lvl="1"/>
            <a:r>
              <a:rPr lang="en-US" sz="2000" i="1" dirty="0" smtClean="0"/>
              <a:t>more </a:t>
            </a:r>
            <a:r>
              <a:rPr lang="en-US" sz="2000" i="1" dirty="0"/>
              <a:t>attacks: </a:t>
            </a:r>
            <a:r>
              <a:rPr lang="en-US" sz="2000" dirty="0" smtClean="0"/>
              <a:t>message </a:t>
            </a:r>
            <a:r>
              <a:rPr lang="en-US" sz="2000" dirty="0"/>
              <a:t>parsing [</a:t>
            </a:r>
            <a:r>
              <a:rPr lang="en-US" sz="2000" dirty="0" err="1"/>
              <a:t>HeartBleed</a:t>
            </a:r>
            <a:r>
              <a:rPr lang="en-US" sz="2000" dirty="0"/>
              <a:t>], state machine [FREAK]</a:t>
            </a:r>
            <a:endParaRPr lang="en-US" sz="2000" i="1" dirty="0"/>
          </a:p>
          <a:p>
            <a:pPr lvl="1"/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4" y="0"/>
            <a:ext cx="5153025" cy="2838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Verified reference</a:t>
            </a:r>
            <a:br>
              <a:rPr lang="en-US" sz="2800" b="1" dirty="0" smtClean="0"/>
            </a:br>
            <a:r>
              <a:rPr lang="en-US" sz="2800" b="1" dirty="0" smtClean="0"/>
              <a:t>implementation</a:t>
            </a:r>
            <a:r>
              <a:rPr lang="en-US" sz="2800" b="1" dirty="0"/>
              <a:t> </a:t>
            </a:r>
            <a:r>
              <a:rPr lang="en-US" sz="2800" b="1" dirty="0" smtClean="0"/>
              <a:t>of TLS 1.2 &amp; 1.3</a:t>
            </a:r>
          </a:p>
          <a:p>
            <a:r>
              <a:rPr lang="en-US" sz="2800" b="1" dirty="0" smtClean="0"/>
              <a:t>Microsoft Research and Inria</a:t>
            </a:r>
          </a:p>
          <a:p>
            <a:r>
              <a:rPr lang="en-US" sz="2800" b="1" dirty="0" smtClean="0"/>
              <a:t>Built on top of our HACL* crypto library</a:t>
            </a:r>
          </a:p>
          <a:p>
            <a:pPr lvl="1"/>
            <a:r>
              <a:rPr lang="en-US" sz="2400" dirty="0" smtClean="0"/>
              <a:t>verified and faster than OpenSSL </a:t>
            </a:r>
            <a:r>
              <a:rPr lang="en-US" sz="2400" dirty="0" err="1" smtClean="0"/>
              <a:t>libcrypto</a:t>
            </a:r>
            <a:r>
              <a:rPr lang="en-US" sz="2400" dirty="0"/>
              <a:t> </a:t>
            </a:r>
            <a:r>
              <a:rPr lang="en-US" sz="2400" dirty="0" smtClean="0"/>
              <a:t>and Sodium</a:t>
            </a:r>
          </a:p>
          <a:p>
            <a:r>
              <a:rPr lang="en-US" sz="2800" b="1" dirty="0" smtClean="0"/>
              <a:t>Towards </a:t>
            </a:r>
            <a:r>
              <a:rPr lang="en-US" sz="2800" b="1" dirty="0"/>
              <a:t>a verified HTTPS </a:t>
            </a:r>
            <a:r>
              <a:rPr lang="en-US" sz="2800" b="1" dirty="0" smtClean="0"/>
              <a:t>stack </a:t>
            </a:r>
            <a:r>
              <a:rPr lang="en-US" sz="2800" dirty="0" smtClean="0"/>
              <a:t>(Project Everest)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9379</TotalTime>
  <Words>930</Words>
  <Application>Microsoft Office PowerPoint</Application>
  <PresentationFormat>On-screen Show (4:3)</PresentationFormat>
  <Paragraphs>254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Bell MT</vt:lpstr>
      <vt:lpstr>Calibri</vt:lpstr>
      <vt:lpstr>Office Theme</vt:lpstr>
      <vt:lpstr>PowerPoint Presentation</vt:lpstr>
      <vt:lpstr>Our research</vt:lpstr>
      <vt:lpstr>Finding attacks in TLS</vt:lpstr>
      <vt:lpstr>Researchers</vt:lpstr>
      <vt:lpstr>Current team</vt:lpstr>
      <vt:lpstr>Use formal methods to achieve security of critical software </vt:lpstr>
      <vt:lpstr>Tools for analyzing abstract models of crypto protocols</vt:lpstr>
      <vt:lpstr>From verifying protocol models to actual implementations</vt:lpstr>
      <vt:lpstr>PowerPoint Presentation</vt:lpstr>
      <vt:lpstr>HTTPS ecosystem critical, complex</vt:lpstr>
      <vt:lpstr>HTTPS ecosystem critical, complex</vt:lpstr>
      <vt:lpstr>Project Everest Goals</vt:lpstr>
      <vt:lpstr>Everest stack verified with </vt:lpstr>
      <vt:lpstr>Is verified code secure in practice?</vt:lpstr>
      <vt:lpstr>Secure compilation</vt:lpstr>
      <vt:lpstr>Use formal methods to achieve security of critical software 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422</cp:revision>
  <dcterms:created xsi:type="dcterms:W3CDTF">2016-12-13T09:19:39Z</dcterms:created>
  <dcterms:modified xsi:type="dcterms:W3CDTF">2017-06-16T09:12:04Z</dcterms:modified>
</cp:coreProperties>
</file>